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y="5143500" cx="9144000"/>
  <p:notesSz cx="6858000" cy="9144000"/>
  <p:embeddedFontLst>
    <p:embeddedFont>
      <p:font typeface="Inter SemiBold"/>
      <p:regular r:id="rId26"/>
      <p:bold r:id="rId27"/>
      <p:italic r:id="rId28"/>
      <p:boldItalic r:id="rId29"/>
    </p:embeddedFont>
    <p:embeddedFont>
      <p:font typeface="Inter Light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Inter"/>
      <p:regular r:id="rId38"/>
      <p:bold r:id="rId39"/>
      <p:italic r:id="rId40"/>
      <p:boldItalic r:id="rId41"/>
    </p:embeddedFont>
    <p:embeddedFont>
      <p:font typeface="Inter ExtraBold"/>
      <p:bold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AA00E83-F4A6-4E2E-9FAC-A14E118998FE}">
  <a:tblStyle styleId="{CAA00E83-F4A6-4E2E-9FAC-A14E118998F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-italic.fntdata"/><Relationship Id="rId20" Type="http://schemas.openxmlformats.org/officeDocument/2006/relationships/slide" Target="slides/slide13.xml"/><Relationship Id="rId42" Type="http://schemas.openxmlformats.org/officeDocument/2006/relationships/font" Target="fonts/InterExtraBold-bold.fntdata"/><Relationship Id="rId41" Type="http://schemas.openxmlformats.org/officeDocument/2006/relationships/font" Target="fonts/Inter-boldItalic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43" Type="http://schemas.openxmlformats.org/officeDocument/2006/relationships/font" Target="fonts/InterExtraBold-boldItalic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InterSemiBold-regular.fntdata"/><Relationship Id="rId25" Type="http://schemas.openxmlformats.org/officeDocument/2006/relationships/slide" Target="slides/slide18.xml"/><Relationship Id="rId28" Type="http://schemas.openxmlformats.org/officeDocument/2006/relationships/font" Target="fonts/InterSemiBold-italic.fntdata"/><Relationship Id="rId27" Type="http://schemas.openxmlformats.org/officeDocument/2006/relationships/font" Target="fonts/InterSemiBold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InterSemiBold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InterLight-bold.fntdata"/><Relationship Id="rId30" Type="http://schemas.openxmlformats.org/officeDocument/2006/relationships/font" Target="fonts/InterLight-regular.fntdata"/><Relationship Id="rId11" Type="http://schemas.openxmlformats.org/officeDocument/2006/relationships/slide" Target="slides/slide4.xml"/><Relationship Id="rId33" Type="http://schemas.openxmlformats.org/officeDocument/2006/relationships/font" Target="fonts/InterLight-boldItalic.fntdata"/><Relationship Id="rId10" Type="http://schemas.openxmlformats.org/officeDocument/2006/relationships/slide" Target="slides/slide3.xml"/><Relationship Id="rId32" Type="http://schemas.openxmlformats.org/officeDocument/2006/relationships/font" Target="fonts/InterLight-italic.fntdata"/><Relationship Id="rId13" Type="http://schemas.openxmlformats.org/officeDocument/2006/relationships/slide" Target="slides/slide6.xml"/><Relationship Id="rId35" Type="http://schemas.openxmlformats.org/officeDocument/2006/relationships/font" Target="fonts/Roboto-bold.fntdata"/><Relationship Id="rId12" Type="http://schemas.openxmlformats.org/officeDocument/2006/relationships/slide" Target="slides/slide5.xml"/><Relationship Id="rId34" Type="http://schemas.openxmlformats.org/officeDocument/2006/relationships/font" Target="fonts/Roboto-regular.fntdata"/><Relationship Id="rId15" Type="http://schemas.openxmlformats.org/officeDocument/2006/relationships/slide" Target="slides/slide8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7.xml"/><Relationship Id="rId36" Type="http://schemas.openxmlformats.org/officeDocument/2006/relationships/font" Target="fonts/Roboto-italic.fntdata"/><Relationship Id="rId17" Type="http://schemas.openxmlformats.org/officeDocument/2006/relationships/slide" Target="slides/slide10.xml"/><Relationship Id="rId39" Type="http://schemas.openxmlformats.org/officeDocument/2006/relationships/font" Target="fonts/Inter-bold.fntdata"/><Relationship Id="rId16" Type="http://schemas.openxmlformats.org/officeDocument/2006/relationships/slide" Target="slides/slide9.xml"/><Relationship Id="rId38" Type="http://schemas.openxmlformats.org/officeDocument/2006/relationships/font" Target="fonts/Inter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jpg>
</file>

<file path=ppt/media/image32.png>
</file>

<file path=ppt/media/image4.png>
</file>

<file path=ppt/media/image5.png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40ec8cdfc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40ec8cdfc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40ec8cdfcc_3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40ec8cdfcc_3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40ec8cdfcc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40ec8cdfcc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40ec8cdfcc_4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40ec8cdfcc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40ec8cdfcc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340ec8cdfcc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40ec8cdfcc_3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340ec8cdfcc_3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40ec8cdfc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40ec8cdfc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40ec8cdfcc_3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40ec8cdfcc_3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340ec8cdfcc_4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340ec8cdfcc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340ec8cdfcc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340ec8cdfcc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40ec8cdfcc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40ec8cdfcc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40ec8cdfcc_3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40ec8cdfcc_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40ec8cdfcc_3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40ec8cdfcc_3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40ec8cdfcc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40ec8cdfcc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40ec8cdfcc_3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40ec8cdfcc_3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40ec8cdfc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40ec8cdfc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40ec8cdfc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40ec8cdfc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340ec8cdfcc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340ec8cdfcc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1154550" y="-125850"/>
            <a:ext cx="22629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2366100" y="1085919"/>
            <a:ext cx="29259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270600" y="95319"/>
            <a:ext cx="2925900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>
              <a:spcBef>
                <a:spcPts val="300"/>
              </a:spcBef>
              <a:spcAft>
                <a:spcPts val="0"/>
              </a:spcAft>
              <a:buSzPts val="1600"/>
              <a:buChar char="•"/>
              <a:defRPr/>
            </a:lvl1pPr>
            <a:lvl2pPr indent="-317500" lvl="1" marL="914400">
              <a:spcBef>
                <a:spcPts val="300"/>
              </a:spcBef>
              <a:spcAft>
                <a:spcPts val="0"/>
              </a:spcAft>
              <a:buSzPts val="1400"/>
              <a:buChar char="–"/>
              <a:defRPr/>
            </a:lvl2pPr>
            <a:lvl3pPr indent="-304800" lvl="2" marL="1371600"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3pPr>
            <a:lvl4pPr indent="-292100" lvl="3" marL="1828800">
              <a:spcBef>
                <a:spcPts val="200"/>
              </a:spcBef>
              <a:spcAft>
                <a:spcPts val="0"/>
              </a:spcAft>
              <a:buSzPts val="1000"/>
              <a:buChar char="–"/>
              <a:defRPr/>
            </a:lvl4pPr>
            <a:lvl5pPr indent="-292100" lvl="4" marL="2286000">
              <a:spcBef>
                <a:spcPts val="200"/>
              </a:spcBef>
              <a:spcAft>
                <a:spcPts val="0"/>
              </a:spcAft>
              <a:buSzPts val="1000"/>
              <a:buChar char="»"/>
              <a:defRPr/>
            </a:lvl5pPr>
            <a:lvl6pPr indent="-292100" lvl="5" marL="2743200">
              <a:spcBef>
                <a:spcPts val="200"/>
              </a:spcBef>
              <a:spcAft>
                <a:spcPts val="0"/>
              </a:spcAft>
              <a:buSzPts val="1000"/>
              <a:buChar char="•"/>
              <a:defRPr/>
            </a:lvl6pPr>
            <a:lvl7pPr indent="-292100" lvl="6" marL="3200400">
              <a:spcBef>
                <a:spcPts val="200"/>
              </a:spcBef>
              <a:spcAft>
                <a:spcPts val="0"/>
              </a:spcAft>
              <a:buSzPts val="1000"/>
              <a:buChar char="•"/>
              <a:defRPr/>
            </a:lvl7pPr>
            <a:lvl8pPr indent="-292100" lvl="7" marL="3657600">
              <a:spcBef>
                <a:spcPts val="200"/>
              </a:spcBef>
              <a:spcAft>
                <a:spcPts val="0"/>
              </a:spcAft>
              <a:buSzPts val="1000"/>
              <a:buChar char="•"/>
              <a:defRPr/>
            </a:lvl8pPr>
            <a:lvl9pPr indent="-292100" lvl="8" marL="4114800">
              <a:spcBef>
                <a:spcPts val="200"/>
              </a:spcBef>
              <a:spcAft>
                <a:spcPts val="0"/>
              </a:spcAft>
              <a:buSzPts val="1000"/>
              <a:buChar char="•"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91" name="Google Shape;91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93" name="Google Shape;93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100" name="Google Shape;100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6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02" name="Google Shape;102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107" name="Google Shape;107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109" name="Google Shape;109;p17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0" name="Google Shape;110;p17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1" name="Google Shape;111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" name="Google Shape;112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18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8" name="Google Shape;118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23" name="Google Shape;123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19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6" name="Google Shape;126;p19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7" name="Google Shape;127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19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9" name="Google Shape;129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2" name="Google Shape;132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0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35" name="Google Shape;135;p20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36" name="Google Shape;136;p20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37" name="Google Shape;137;p20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38" name="Google Shape;138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9" name="Google Shape;139;p20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43" name="Google Shape;143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1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45" name="Google Shape;145;p21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47" name="Google Shape;147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8" name="Google Shape;148;p21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342900" y="1065213"/>
            <a:ext cx="38862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52" name="Google Shape;152;p22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53" name="Google Shape;153;p22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54" name="Google Shape;154;p22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55" name="Google Shape;155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22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2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8" name="Google Shape;158;p22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2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2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1" name="Google Shape;161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66" name="Google Shape;166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3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" name="Google Shape;168;p23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1" name="Google Shape;171;p23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3" name="Google Shape;173;p23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8" name="Google Shape;178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24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0" name="Google Shape;180;p24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81" name="Google Shape;181;p24"/>
          <p:cNvCxnSpPr>
            <a:endCxn id="182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4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4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2" name="Google Shape;182;p24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5" name="Google Shape;185;p24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24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8" name="Google Shape;188;p24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9" name="Google Shape;189;p24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0" name="Google Shape;190;p24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1" name="Google Shape;191;p24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92" name="Google Shape;192;p24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3" name="Google Shape;193;p24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4" name="Google Shape;194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5" name="Google Shape;195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7" name="Google Shape;197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5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99" name="Google Shape;199;p25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0" name="Google Shape;200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1" name="Google Shape;201;p2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2" name="Google Shape;202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205" name="Google Shape;205;p26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06" name="Google Shape;206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26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8" name="Google Shape;208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212" name="Google Shape;212;p27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213" name="Google Shape;213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" name="Google Shape;214;p27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27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27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7" name="Google Shape;217;p27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27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9" name="Google Shape;219;p27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" name="Google Shape;220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1" name="Google Shape;221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2" name="Google Shape;222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" name="Google Shape;224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28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26" name="Google Shape;226;p28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7" name="Google Shape;227;p28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8" name="Google Shape;228;p28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9" name="Google Shape;229;p28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30" name="Google Shape;230;p28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1" name="Google Shape;231;p28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32" name="Google Shape;232;p28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3" name="Google Shape;233;p28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34" name="Google Shape;234;p28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5" name="Google Shape;235;p28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36" name="Google Shape;236;p28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7" name="Google Shape;237;p28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38" name="Google Shape;238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9" name="Google Shape;239;p2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0" name="Google Shape;240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43" name="Google Shape;243;p2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" name="Google Shape;244;p29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45" name="Google Shape;245;p29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46" name="Google Shape;246;p2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7" name="Google Shape;247;p29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8" name="Google Shape;248;p2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51" name="Google Shape;251;p30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54" name="Google Shape;254;p31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55" name="Google Shape;255;p31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56" name="Google Shape;256;p31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57" name="Google Shape;257;p31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58" name="Google Shape;258;p31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59" name="Google Shape;259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0" name="Google Shape;260;p31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61" name="Google Shape;261;p31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62" name="Google Shape;262;p31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63" name="Google Shape;263;p31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64" name="Google Shape;264;p31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65" name="Google Shape;265;p31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66" name="Google Shape;266;p31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67" name="Google Shape;267;p31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68" name="Google Shape;268;p31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69" name="Google Shape;269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0" name="Google Shape;270;p3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1" name="Google Shape;271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228600" y="800100"/>
            <a:ext cx="41148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74" name="Google Shape;274;p32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75" name="Google Shape;275;p32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76" name="Google Shape;276;p32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77" name="Google Shape;277;p32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78" name="Google Shape;278;p32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79" name="Google Shape;279;p32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80" name="Google Shape;280;p32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81" name="Google Shape;281;p32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82" name="Google Shape;282;p32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83" name="Google Shape;283;p32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84" name="Google Shape;284;p32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85" name="Google Shape;285;p32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86" name="Google Shape;286;p32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87" name="Google Shape;287;p32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88" name="Google Shape;288;p3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89" name="Google Shape;289;p3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" name="Google Shape;290;p3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1" name="Google Shape;291;p3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4" name="Google Shape;294;p3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5" name="Google Shape;29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8" name="Google Shape;29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1" name="Google Shape;301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2" name="Google Shape;302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" name="Google Shape;305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6" name="Google Shape;306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7" name="Google Shape;30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0" name="Google Shape;31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3" name="Google Shape;313;p3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4" name="Google Shape;31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7" name="Google Shape;31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4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1" name="Google Shape;321;p4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2" name="Google Shape;322;p4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326" name="Google Shape;32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361156" y="2203450"/>
            <a:ext cx="3886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61156" y="1453357"/>
            <a:ext cx="38862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9" name="Google Shape;329;p4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0" name="Google Shape;330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4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5" name="Google Shape;335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6" name="Google Shape;336;p44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44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44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4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0" name="Google Shape;340;p44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1" name="Google Shape;341;p44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4" name="Google Shape;344;p45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5" name="Google Shape;345;p45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46" name="Google Shape;34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49" name="Google Shape;349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0" name="Google Shape;350;p46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1" name="Google Shape;351;p46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2" name="Google Shape;352;p46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3" name="Google Shape;353;p46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56" name="Google Shape;356;p4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7" name="Google Shape;357;p4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47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9" name="Google Shape;359;p4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0" name="Google Shape;360;p47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1" name="Google Shape;361;p47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2" name="Google Shape;362;p47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65" name="Google Shape;365;p48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6" name="Google Shape;366;p48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7" name="Google Shape;367;p48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8" name="Google Shape;368;p48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9" name="Google Shape;369;p48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70" name="Google Shape;370;p48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1" name="Google Shape;371;p48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2" name="Google Shape;372;p48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3" name="Google Shape;373;p48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6" name="Google Shape;376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7" name="Google Shape;377;p49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0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0" name="Google Shape;380;p50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81" name="Google Shape;381;p50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82" name="Google Shape;382;p50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3" name="Google Shape;38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4" name="Google Shape;38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85" name="Google Shape;385;p50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86" name="Google Shape;386;p50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1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9" name="Google Shape;389;p51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51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91" name="Google Shape;391;p51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51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51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4" name="Google Shape;39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5" name="Google Shape;395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96" name="Google Shape;396;p51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97" name="Google Shape;397;p51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98" name="Google Shape;398;p51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228600" y="800100"/>
            <a:ext cx="20193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2324100" y="800100"/>
            <a:ext cx="20193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2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4" name="Google Shape;404;p53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5" name="Google Shape;405;p53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53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53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53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9" name="Google Shape;409;p53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0" name="Google Shape;410;p53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11" name="Google Shape;411;p53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53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53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228600" y="767556"/>
            <a:ext cx="20202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228600" y="1087438"/>
            <a:ext cx="2020200" cy="19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2322513" y="767556"/>
            <a:ext cx="20208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2322513" y="1087438"/>
            <a:ext cx="2020800" cy="19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228600" y="136525"/>
            <a:ext cx="15042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1787525" y="136525"/>
            <a:ext cx="2556000" cy="29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228600" y="717550"/>
            <a:ext cx="1504200" cy="23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96144" y="2400300"/>
            <a:ext cx="2743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96144" y="2683669"/>
            <a:ext cx="2743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39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29" Type="http://schemas.openxmlformats.org/officeDocument/2006/relationships/slideLayout" Target="../slideLayouts/slideLayout41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31" Type="http://schemas.openxmlformats.org/officeDocument/2006/relationships/slideLayout" Target="../slideLayouts/slideLayout43.xml"/><Relationship Id="rId3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23.xml"/><Relationship Id="rId33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22.xml"/><Relationship Id="rId3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25.xml"/><Relationship Id="rId35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24.xml"/><Relationship Id="rId3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27.xml"/><Relationship Id="rId37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26.xml"/><Relationship Id="rId36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28.xml"/><Relationship Id="rId38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28600" y="800100"/>
            <a:ext cx="41148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4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  <p:sldLayoutId id="2147483692" r:id="rId33"/>
    <p:sldLayoutId id="2147483693" r:id="rId34"/>
    <p:sldLayoutId id="2147483694" r:id="rId35"/>
    <p:sldLayoutId id="2147483695" r:id="rId36"/>
    <p:sldLayoutId id="2147483696" r:id="rId37"/>
    <p:sldLayoutId id="2147483697" r:id="rId38"/>
    <p:sldLayoutId id="2147483698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jpg"/><Relationship Id="rId4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jpg"/><Relationship Id="rId4" Type="http://schemas.openxmlformats.org/officeDocument/2006/relationships/image" Target="../media/image24.jpg"/><Relationship Id="rId5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jpg"/><Relationship Id="rId4" Type="http://schemas.openxmlformats.org/officeDocument/2006/relationships/image" Target="../media/image2.jpg"/><Relationship Id="rId5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png"/><Relationship Id="rId4" Type="http://schemas.openxmlformats.org/officeDocument/2006/relationships/image" Target="../media/image22.jpg"/><Relationship Id="rId5" Type="http://schemas.openxmlformats.org/officeDocument/2006/relationships/image" Target="../media/image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4.png"/><Relationship Id="rId8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5.png"/><Relationship Id="rId7" Type="http://schemas.openxmlformats.org/officeDocument/2006/relationships/image" Target="../media/image16.png"/><Relationship Id="rId8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4"/>
          <p:cNvSpPr txBox="1"/>
          <p:nvPr>
            <p:ph type="title"/>
          </p:nvPr>
        </p:nvSpPr>
        <p:spPr>
          <a:xfrm>
            <a:off x="420875" y="1705500"/>
            <a:ext cx="4706400" cy="17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/>
              <a:t>Sport Image Classification</a:t>
            </a:r>
            <a:endParaRPr sz="5200"/>
          </a:p>
        </p:txBody>
      </p:sp>
      <p:sp>
        <p:nvSpPr>
          <p:cNvPr id="419" name="Google Shape;419;p54"/>
          <p:cNvSpPr txBox="1"/>
          <p:nvPr>
            <p:ph idx="2" type="title"/>
          </p:nvPr>
        </p:nvSpPr>
        <p:spPr>
          <a:xfrm>
            <a:off x="420875" y="3318663"/>
            <a:ext cx="40365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CNN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bstract image of blue ribbons on a black background." id="420" name="Google Shape;420;p5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2943" r="32255" t="0"/>
          <a:stretch/>
        </p:blipFill>
        <p:spPr>
          <a:xfrm>
            <a:off x="5039775" y="196800"/>
            <a:ext cx="3905400" cy="4749900"/>
          </a:xfrm>
          <a:prstGeom prst="roundRect">
            <a:avLst>
              <a:gd fmla="val 16667" name="adj"/>
            </a:avLst>
          </a:prstGeom>
        </p:spPr>
      </p:pic>
      <p:sp>
        <p:nvSpPr>
          <p:cNvPr id="421" name="Google Shape;421;p54"/>
          <p:cNvSpPr/>
          <p:nvPr/>
        </p:nvSpPr>
        <p:spPr>
          <a:xfrm>
            <a:off x="560525" y="1083400"/>
            <a:ext cx="1962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Deep Learning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3"/>
          <p:cNvSpPr txBox="1"/>
          <p:nvPr/>
        </p:nvSpPr>
        <p:spPr>
          <a:xfrm>
            <a:off x="727875" y="4761550"/>
            <a:ext cx="78855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regularization Vs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dropout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(0.5) introduced. Two ConvLayers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4" name="Google Shape;54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41400" cy="445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Roboto"/>
                <a:ea typeface="Roboto"/>
                <a:cs typeface="Roboto"/>
                <a:sym typeface="Roboto"/>
              </a:rPr>
              <a:t>Grayscale vs. Color</a:t>
            </a:r>
            <a:endParaRPr/>
          </a:p>
        </p:txBody>
      </p:sp>
      <p:pic>
        <p:nvPicPr>
          <p:cNvPr id="550" name="Google Shape;550;p64" title="rgb_vs_gra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63" y="1170125"/>
            <a:ext cx="7864684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Roboto"/>
                <a:ea typeface="Roboto"/>
                <a:cs typeface="Roboto"/>
                <a:sym typeface="Roboto"/>
              </a:rPr>
              <a:t>Grayscale vs. Color</a:t>
            </a:r>
            <a:endParaRPr/>
          </a:p>
        </p:txBody>
      </p:sp>
      <p:pic>
        <p:nvPicPr>
          <p:cNvPr id="556" name="Google Shape;556;p65" title="istockphoto-137345149-612x612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575" y="1126225"/>
            <a:ext cx="3603975" cy="360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65" title="TournamentRed1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2550" y="1017725"/>
            <a:ext cx="3820977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66" title="rgb_vs_gra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125" y="0"/>
            <a:ext cx="736574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7"/>
          <p:cNvSpPr txBox="1"/>
          <p:nvPr>
            <p:ph idx="1" type="subTitle"/>
          </p:nvPr>
        </p:nvSpPr>
        <p:spPr>
          <a:xfrm>
            <a:off x="3486575" y="2706950"/>
            <a:ext cx="1466400" cy="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Optimizers</a:t>
            </a:r>
            <a:endParaRPr/>
          </a:p>
        </p:txBody>
      </p:sp>
      <p:sp>
        <p:nvSpPr>
          <p:cNvPr id="568" name="Google Shape;568;p67"/>
          <p:cNvSpPr txBox="1"/>
          <p:nvPr>
            <p:ph idx="2" type="body"/>
          </p:nvPr>
        </p:nvSpPr>
        <p:spPr>
          <a:xfrm>
            <a:off x="3416075" y="2982325"/>
            <a:ext cx="16074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/>
              <a:t>ADAM </a:t>
            </a:r>
            <a:r>
              <a:rPr lang="en-GB"/>
              <a:t>optimizer</a:t>
            </a:r>
            <a:r>
              <a:rPr lang="en-GB"/>
              <a:t> clearly the best. Reconciles with previous literature</a:t>
            </a:r>
            <a:endParaRPr/>
          </a:p>
        </p:txBody>
      </p:sp>
      <p:sp>
        <p:nvSpPr>
          <p:cNvPr id="569" name="Google Shape;569;p67"/>
          <p:cNvSpPr txBox="1"/>
          <p:nvPr>
            <p:ph idx="3" type="subTitle"/>
          </p:nvPr>
        </p:nvSpPr>
        <p:spPr>
          <a:xfrm>
            <a:off x="5358925" y="2706950"/>
            <a:ext cx="1466400" cy="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Regularisation</a:t>
            </a:r>
            <a:endParaRPr/>
          </a:p>
        </p:txBody>
      </p:sp>
      <p:sp>
        <p:nvSpPr>
          <p:cNvPr id="570" name="Google Shape;570;p67"/>
          <p:cNvSpPr txBox="1"/>
          <p:nvPr>
            <p:ph idx="4" type="body"/>
          </p:nvPr>
        </p:nvSpPr>
        <p:spPr>
          <a:xfrm>
            <a:off x="5288425" y="2982325"/>
            <a:ext cx="16074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Regularisation in the form of drop-out does not improve the model</a:t>
            </a:r>
            <a:endParaRPr/>
          </a:p>
        </p:txBody>
      </p:sp>
      <p:sp>
        <p:nvSpPr>
          <p:cNvPr id="571" name="Google Shape;571;p67"/>
          <p:cNvSpPr txBox="1"/>
          <p:nvPr>
            <p:ph idx="5" type="subTitle"/>
          </p:nvPr>
        </p:nvSpPr>
        <p:spPr>
          <a:xfrm>
            <a:off x="7231275" y="2706950"/>
            <a:ext cx="1466400" cy="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Color VS Gray</a:t>
            </a:r>
            <a:endParaRPr/>
          </a:p>
        </p:txBody>
      </p:sp>
      <p:sp>
        <p:nvSpPr>
          <p:cNvPr id="572" name="Google Shape;572;p67"/>
          <p:cNvSpPr txBox="1"/>
          <p:nvPr>
            <p:ph idx="6" type="body"/>
          </p:nvPr>
        </p:nvSpPr>
        <p:spPr>
          <a:xfrm>
            <a:off x="7160775" y="2982325"/>
            <a:ext cx="16074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Color includes </a:t>
            </a:r>
            <a:r>
              <a:rPr lang="en-GB"/>
              <a:t>relevant</a:t>
            </a:r>
            <a:r>
              <a:rPr lang="en-GB"/>
              <a:t> information thus the </a:t>
            </a:r>
            <a:r>
              <a:rPr lang="en-GB"/>
              <a:t>colour scale</a:t>
            </a:r>
            <a:r>
              <a:rPr lang="en-GB"/>
              <a:t> model was more accurate </a:t>
            </a:r>
            <a:endParaRPr/>
          </a:p>
        </p:txBody>
      </p:sp>
      <p:sp>
        <p:nvSpPr>
          <p:cNvPr id="573" name="Google Shape;573;p67"/>
          <p:cNvSpPr txBox="1"/>
          <p:nvPr>
            <p:ph type="title"/>
          </p:nvPr>
        </p:nvSpPr>
        <p:spPr>
          <a:xfrm>
            <a:off x="430425" y="589975"/>
            <a:ext cx="67677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67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different architectures usually end up with a testing accuracy of around 76-78%</a:t>
            </a:r>
            <a:endParaRPr/>
          </a:p>
        </p:txBody>
      </p:sp>
      <p:sp>
        <p:nvSpPr>
          <p:cNvPr id="575" name="Google Shape;575;p67"/>
          <p:cNvSpPr/>
          <p:nvPr/>
        </p:nvSpPr>
        <p:spPr>
          <a:xfrm>
            <a:off x="603475" y="1753866"/>
            <a:ext cx="2313300" cy="589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Accuracy</a:t>
            </a:r>
            <a:endParaRPr sz="30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576" name="Google Shape;576;p67"/>
          <p:cNvCxnSpPr/>
          <p:nvPr/>
        </p:nvCxnSpPr>
        <p:spPr>
          <a:xfrm>
            <a:off x="5182025" y="2827800"/>
            <a:ext cx="0" cy="1232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67"/>
          <p:cNvCxnSpPr/>
          <p:nvPr/>
        </p:nvCxnSpPr>
        <p:spPr>
          <a:xfrm>
            <a:off x="7021675" y="2827800"/>
            <a:ext cx="0" cy="1232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78" name="Google Shape;578;p67" title="Adam_Sandler_at_Berlinale_2024.jpg"/>
          <p:cNvPicPr preferRelativeResize="0"/>
          <p:nvPr/>
        </p:nvPicPr>
        <p:blipFill rotWithShape="1">
          <a:blip r:embed="rId3">
            <a:alphaModFix/>
          </a:blip>
          <a:srcRect b="26820" l="0" r="0" t="0"/>
          <a:stretch/>
        </p:blipFill>
        <p:spPr>
          <a:xfrm>
            <a:off x="3697775" y="1519875"/>
            <a:ext cx="1044000" cy="1057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79" name="Google Shape;579;p67" title="From-Black-White-to-Color-Exploring-Fascinating-Benefits-of-Photo-Colorizing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2475" y="1526163"/>
            <a:ext cx="1044000" cy="1044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80" name="Google Shape;580;p67" title="Screenshot-2022-05-22-182318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0125" y="1519875"/>
            <a:ext cx="1044000" cy="1057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68"/>
          <p:cNvSpPr txBox="1"/>
          <p:nvPr>
            <p:ph type="title"/>
          </p:nvPr>
        </p:nvSpPr>
        <p:spPr>
          <a:xfrm>
            <a:off x="-1716200" y="219700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Baseline Model architecture</a:t>
            </a:r>
            <a:endParaRPr/>
          </a:p>
        </p:txBody>
      </p:sp>
      <p:graphicFrame>
        <p:nvGraphicFramePr>
          <p:cNvPr id="586" name="Google Shape;586;p68"/>
          <p:cNvGraphicFramePr/>
          <p:nvPr/>
        </p:nvGraphicFramePr>
        <p:xfrm>
          <a:off x="152400" y="846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{CAA00E83-F4A6-4E2E-9FAC-A14E118998FE}</a:tableStyleId>
              </a:tblPr>
              <a:tblGrid>
                <a:gridCol w="1548575"/>
                <a:gridCol w="1992600"/>
                <a:gridCol w="1134125"/>
              </a:tblGrid>
              <a:tr h="201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Layer (type)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Output Shape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Param #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Rescaling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180, 180, 3)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Conv2D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178, 178, 32)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896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MaxPooling2D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89, 89, 32)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Conv2D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87, 87, 32)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9,248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MaxPooling2D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43, 43, 32)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Conv2D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41, 41, 32)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9,248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MaxPooling2D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20, 20, 32)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Flatten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12800)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32)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409,632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(None, 7)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231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87" name="Google Shape;587;p68"/>
          <p:cNvSpPr txBox="1"/>
          <p:nvPr/>
        </p:nvSpPr>
        <p:spPr>
          <a:xfrm>
            <a:off x="4980100" y="1136850"/>
            <a:ext cx="4008000" cy="9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Total params: 326,999 (1.25 MB)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Trainable params: 108,999 (425.78 KB)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Non-trainable params: 0 (0.00 B)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Optimizer params: 218,000 (851.57 KB)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8" name="Google Shape;588;p68" title="confusion_matrix_epoch_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100" y="2211150"/>
            <a:ext cx="3168176" cy="2640150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68"/>
          <p:cNvSpPr txBox="1"/>
          <p:nvPr/>
        </p:nvSpPr>
        <p:spPr>
          <a:xfrm>
            <a:off x="4802525" y="4810525"/>
            <a:ext cx="4050000" cy="2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['Badminton', 'Cricket', 'Karate', 'Soccer', 'Swimming', 'Tennis', 'Wrestling']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69"/>
          <p:cNvSpPr txBox="1"/>
          <p:nvPr>
            <p:ph type="title"/>
          </p:nvPr>
        </p:nvSpPr>
        <p:spPr>
          <a:xfrm>
            <a:off x="452575" y="5968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Discussion</a:t>
            </a:r>
            <a:endParaRPr/>
          </a:p>
        </p:txBody>
      </p:sp>
      <p:sp>
        <p:nvSpPr>
          <p:cNvPr id="595" name="Google Shape;595;p69"/>
          <p:cNvSpPr txBox="1"/>
          <p:nvPr>
            <p:ph idx="4294967295" type="body"/>
          </p:nvPr>
        </p:nvSpPr>
        <p:spPr>
          <a:xfrm>
            <a:off x="452575" y="1994850"/>
            <a:ext cx="2966100" cy="17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6" name="Google Shape;596;p69"/>
          <p:cNvCxnSpPr>
            <a:stCxn id="597" idx="0"/>
            <a:endCxn id="598" idx="2"/>
          </p:cNvCxnSpPr>
          <p:nvPr/>
        </p:nvCxnSpPr>
        <p:spPr>
          <a:xfrm rot="10800000">
            <a:off x="6626063" y="1690107"/>
            <a:ext cx="600" cy="1763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69"/>
          <p:cNvCxnSpPr>
            <a:stCxn id="600" idx="3"/>
            <a:endCxn id="601" idx="1"/>
          </p:cNvCxnSpPr>
          <p:nvPr/>
        </p:nvCxnSpPr>
        <p:spPr>
          <a:xfrm>
            <a:off x="5801963" y="2549748"/>
            <a:ext cx="1647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2" name="Google Shape;602;p69"/>
          <p:cNvSpPr/>
          <p:nvPr/>
        </p:nvSpPr>
        <p:spPr>
          <a:xfrm>
            <a:off x="5911450" y="1857041"/>
            <a:ext cx="1428900" cy="1429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01" name="Google Shape;601;p69"/>
          <p:cNvSpPr/>
          <p:nvPr/>
        </p:nvSpPr>
        <p:spPr>
          <a:xfrm>
            <a:off x="7449836" y="2073343"/>
            <a:ext cx="9525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Diverse set of images</a:t>
            </a:r>
            <a:endParaRPr sz="9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00" name="Google Shape;600;p69"/>
          <p:cNvSpPr/>
          <p:nvPr/>
        </p:nvSpPr>
        <p:spPr>
          <a:xfrm>
            <a:off x="4849463" y="2073348"/>
            <a:ext cx="9525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ResNet</a:t>
            </a:r>
            <a:endParaRPr sz="11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98" name="Google Shape;598;p69"/>
          <p:cNvSpPr/>
          <p:nvPr/>
        </p:nvSpPr>
        <p:spPr>
          <a:xfrm>
            <a:off x="6149671" y="737293"/>
            <a:ext cx="9525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Training data</a:t>
            </a:r>
            <a:endParaRPr sz="9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97" name="Google Shape;597;p69"/>
          <p:cNvSpPr/>
          <p:nvPr/>
        </p:nvSpPr>
        <p:spPr>
          <a:xfrm>
            <a:off x="6150413" y="3453507"/>
            <a:ext cx="9525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Architecture</a:t>
            </a:r>
            <a:endParaRPr sz="7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03" name="Google Shape;603;p69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70" title="accuracy_base_vs_resne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225" y="152400"/>
            <a:ext cx="699154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71"/>
          <p:cNvSpPr txBox="1"/>
          <p:nvPr/>
        </p:nvSpPr>
        <p:spPr>
          <a:xfrm>
            <a:off x="2630100" y="354375"/>
            <a:ext cx="388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Contribution Statement</a:t>
            </a:r>
            <a:endParaRPr b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4" name="Google Shape;614;p71"/>
          <p:cNvSpPr txBox="1"/>
          <p:nvPr/>
        </p:nvSpPr>
        <p:spPr>
          <a:xfrm>
            <a:off x="496800" y="1413625"/>
            <a:ext cx="81504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Dennis: Baseline model, optimiser testing, objective function and optimiser definitions,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Evagelos: Code to restructure dataset, loading data, converting to grayscale, ResNet-model 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Felix: Explanation of CNN and our baseline architecture. Testing of impact of amount of layers and the effect of regularization on model accuracy.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7" name="Google Shape;427;p55"/>
          <p:cNvSpPr txBox="1"/>
          <p:nvPr>
            <p:ph type="title"/>
          </p:nvPr>
        </p:nvSpPr>
        <p:spPr>
          <a:xfrm>
            <a:off x="443625" y="454950"/>
            <a:ext cx="3301800" cy="10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</a:t>
            </a:r>
            <a:endParaRPr/>
          </a:p>
        </p:txBody>
      </p:sp>
      <p:pic>
        <p:nvPicPr>
          <p:cNvPr id="428" name="Google Shape;428;p55" title="00133e413b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2625" y="251625"/>
            <a:ext cx="3054090" cy="2153949"/>
          </a:xfrm>
          <a:prstGeom prst="rect">
            <a:avLst/>
          </a:prstGeom>
          <a:noFill/>
          <a:ln>
            <a:noFill/>
          </a:ln>
          <a:effectLst>
            <a:outerShdw blurRad="614363" rotWithShape="0" algn="bl" dir="11520000" dist="257175">
              <a:schemeClr val="dk2">
                <a:alpha val="50000"/>
              </a:schemeClr>
            </a:outerShdw>
          </a:effectLst>
        </p:spPr>
      </p:pic>
      <p:pic>
        <p:nvPicPr>
          <p:cNvPr id="429" name="Google Shape;429;p55" title="0029933109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4435" y="2571751"/>
            <a:ext cx="2903121" cy="21539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1520000" dist="257175">
              <a:srgbClr val="000000">
                <a:alpha val="50000"/>
              </a:srgbClr>
            </a:outerShdw>
          </a:effectLst>
        </p:spPr>
      </p:pic>
      <p:pic>
        <p:nvPicPr>
          <p:cNvPr id="430" name="Google Shape;430;p55" title="006c4e6607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2405" y="2799200"/>
            <a:ext cx="1806995" cy="21539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1520000" dist="257175">
              <a:srgbClr val="000000">
                <a:alpha val="50000"/>
              </a:srgbClr>
            </a:outerShdw>
          </a:effectLst>
        </p:spPr>
      </p:pic>
      <p:sp>
        <p:nvSpPr>
          <p:cNvPr id="431" name="Google Shape;431;p55"/>
          <p:cNvSpPr txBox="1"/>
          <p:nvPr/>
        </p:nvSpPr>
        <p:spPr>
          <a:xfrm>
            <a:off x="70125" y="1266200"/>
            <a:ext cx="4048800" cy="20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 Light"/>
              <a:buChar char="●"/>
            </a:pPr>
            <a:r>
              <a:rPr lang="en-GB">
                <a:solidFill>
                  <a:schemeClr val="accent1"/>
                </a:solidFill>
                <a:latin typeface="Inter Light"/>
                <a:ea typeface="Inter Light"/>
                <a:cs typeface="Inter Light"/>
                <a:sym typeface="Inter Light"/>
              </a:rPr>
              <a:t>8000 images of sports activities from Kaggle.</a:t>
            </a:r>
            <a:endParaRPr>
              <a:solidFill>
                <a:schemeClr val="accent1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 Light"/>
              <a:buChar char="●"/>
            </a:pPr>
            <a:r>
              <a:rPr lang="en-GB">
                <a:solidFill>
                  <a:schemeClr val="accent1"/>
                </a:solidFill>
                <a:latin typeface="Inter Light"/>
                <a:ea typeface="Inter Light"/>
                <a:cs typeface="Inter Light"/>
                <a:sym typeface="Inter Light"/>
              </a:rPr>
              <a:t>Seven sports are included.</a:t>
            </a:r>
            <a:endParaRPr>
              <a:solidFill>
                <a:schemeClr val="accent1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 Light"/>
              <a:buChar char="●"/>
            </a:pPr>
            <a:r>
              <a:rPr lang="en-GB">
                <a:solidFill>
                  <a:schemeClr val="accent1"/>
                </a:solidFill>
                <a:latin typeface="Inter Light"/>
                <a:ea typeface="Inter Light"/>
                <a:cs typeface="Inter Light"/>
                <a:sym typeface="Inter Light"/>
              </a:rPr>
              <a:t>Big variation in composition of photos, some are taken from professional sporting events, some are advertisements, others are seemingly from non-professional sporting events.</a:t>
            </a:r>
            <a:endParaRPr sz="1000">
              <a:solidFill>
                <a:schemeClr val="accen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6"/>
          <p:cNvSpPr txBox="1"/>
          <p:nvPr>
            <p:ph idx="1" type="body"/>
          </p:nvPr>
        </p:nvSpPr>
        <p:spPr>
          <a:xfrm>
            <a:off x="452575" y="2059600"/>
            <a:ext cx="41193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-GB"/>
              <a:t>Correctly classify images to their corresponding sport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GB"/>
              <a:t>Explore </a:t>
            </a:r>
            <a:r>
              <a:rPr lang="en-GB"/>
              <a:t>different</a:t>
            </a:r>
            <a:r>
              <a:rPr lang="en-GB"/>
              <a:t> architectures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b="1" i="1" lang="en-GB">
                <a:solidFill>
                  <a:srgbClr val="FF0000"/>
                </a:solidFill>
              </a:rPr>
              <a:t>Co</a:t>
            </a:r>
            <a:r>
              <a:rPr b="1" i="1" lang="en-GB">
                <a:solidFill>
                  <a:srgbClr val="00FF00"/>
                </a:solidFill>
              </a:rPr>
              <a:t>lo</a:t>
            </a:r>
            <a:r>
              <a:rPr b="1" i="1" lang="en-GB">
                <a:solidFill>
                  <a:srgbClr val="0000FF"/>
                </a:solidFill>
              </a:rPr>
              <a:t>r</a:t>
            </a:r>
            <a:r>
              <a:rPr lang="en-GB"/>
              <a:t> vs </a:t>
            </a:r>
            <a:r>
              <a:rPr lang="en-GB"/>
              <a:t>Grayscale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7" name="Google Shape;437;p5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8144" r="8144" t="0"/>
          <a:stretch/>
        </p:blipFill>
        <p:spPr>
          <a:xfrm>
            <a:off x="5039775" y="203250"/>
            <a:ext cx="3905400" cy="2298600"/>
          </a:xfrm>
          <a:prstGeom prst="roundRect">
            <a:avLst>
              <a:gd fmla="val 16667" name="adj"/>
            </a:avLst>
          </a:prstGeom>
        </p:spPr>
      </p:pic>
      <p:pic>
        <p:nvPicPr>
          <p:cNvPr descr="Office workers collaborating around a computer." id="438" name="Google Shape;438;p56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531" l="0" r="0" t="3531"/>
          <a:stretch/>
        </p:blipFill>
        <p:spPr>
          <a:xfrm>
            <a:off x="5039775" y="2624675"/>
            <a:ext cx="3905400" cy="2298600"/>
          </a:xfrm>
          <a:prstGeom prst="roundRect">
            <a:avLst>
              <a:gd fmla="val 16667" name="adj"/>
            </a:avLst>
          </a:prstGeom>
        </p:spPr>
      </p:pic>
      <p:sp>
        <p:nvSpPr>
          <p:cNvPr id="439" name="Google Shape;439;p5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Goal of Our Analysis</a:t>
            </a:r>
            <a:endParaRPr/>
          </a:p>
        </p:txBody>
      </p:sp>
      <p:sp>
        <p:nvSpPr>
          <p:cNvPr id="440" name="Google Shape;440;p5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7"/>
          <p:cNvSpPr txBox="1"/>
          <p:nvPr>
            <p:ph type="title"/>
          </p:nvPr>
        </p:nvSpPr>
        <p:spPr>
          <a:xfrm>
            <a:off x="452575" y="596800"/>
            <a:ext cx="5893500" cy="12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Convolutional Neural Networks</a:t>
            </a:r>
            <a:endParaRPr/>
          </a:p>
        </p:txBody>
      </p:sp>
      <p:sp>
        <p:nvSpPr>
          <p:cNvPr id="446" name="Google Shape;446;p57"/>
          <p:cNvSpPr txBox="1"/>
          <p:nvPr>
            <p:ph idx="1" type="subTitle"/>
          </p:nvPr>
        </p:nvSpPr>
        <p:spPr>
          <a:xfrm>
            <a:off x="467825" y="18573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Convolutional layers</a:t>
            </a:r>
            <a:endParaRPr sz="1500"/>
          </a:p>
        </p:txBody>
      </p:sp>
      <p:sp>
        <p:nvSpPr>
          <p:cNvPr id="447" name="Google Shape;447;p57"/>
          <p:cNvSpPr txBox="1"/>
          <p:nvPr>
            <p:ph idx="2" type="body"/>
          </p:nvPr>
        </p:nvSpPr>
        <p:spPr>
          <a:xfrm>
            <a:off x="467825" y="22166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/>
              <a:t>Consist of Convolutional layers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57"/>
          <p:cNvSpPr txBox="1"/>
          <p:nvPr>
            <p:ph idx="3" type="subTitle"/>
          </p:nvPr>
        </p:nvSpPr>
        <p:spPr>
          <a:xfrm>
            <a:off x="3052450" y="18573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Pooling Layers</a:t>
            </a:r>
            <a:endParaRPr/>
          </a:p>
        </p:txBody>
      </p:sp>
      <p:sp>
        <p:nvSpPr>
          <p:cNvPr id="449" name="Google Shape;449;p57"/>
          <p:cNvSpPr txBox="1"/>
          <p:nvPr>
            <p:ph idx="4" type="body"/>
          </p:nvPr>
        </p:nvSpPr>
        <p:spPr>
          <a:xfrm>
            <a:off x="3086850" y="2216700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/>
              <a:t>MaxPooling or AVGPooling. Downsamples.</a:t>
            </a:r>
            <a:endParaRPr/>
          </a:p>
        </p:txBody>
      </p:sp>
      <p:sp>
        <p:nvSpPr>
          <p:cNvPr id="450" name="Google Shape;450;p57"/>
          <p:cNvSpPr txBox="1"/>
          <p:nvPr>
            <p:ph idx="5" type="subTitle"/>
          </p:nvPr>
        </p:nvSpPr>
        <p:spPr>
          <a:xfrm>
            <a:off x="5637075" y="18573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Drop-out</a:t>
            </a:r>
            <a:endParaRPr/>
          </a:p>
        </p:txBody>
      </p:sp>
      <p:sp>
        <p:nvSpPr>
          <p:cNvPr id="451" name="Google Shape;451;p57"/>
          <p:cNvSpPr txBox="1"/>
          <p:nvPr>
            <p:ph idx="6" type="body"/>
          </p:nvPr>
        </p:nvSpPr>
        <p:spPr>
          <a:xfrm>
            <a:off x="5637075" y="22166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/>
              <a:t>Prevent Overfitting</a:t>
            </a:r>
            <a:endParaRPr/>
          </a:p>
        </p:txBody>
      </p:sp>
      <p:sp>
        <p:nvSpPr>
          <p:cNvPr id="452" name="Google Shape;452;p5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453" name="Google Shape;453;p57"/>
          <p:cNvCxnSpPr/>
          <p:nvPr/>
        </p:nvCxnSpPr>
        <p:spPr>
          <a:xfrm>
            <a:off x="2830313" y="19707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57"/>
          <p:cNvCxnSpPr/>
          <p:nvPr/>
        </p:nvCxnSpPr>
        <p:spPr>
          <a:xfrm>
            <a:off x="5418663" y="19707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57"/>
          <p:cNvCxnSpPr/>
          <p:nvPr/>
        </p:nvCxnSpPr>
        <p:spPr>
          <a:xfrm>
            <a:off x="2830313" y="31885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57"/>
          <p:cNvCxnSpPr/>
          <p:nvPr/>
        </p:nvCxnSpPr>
        <p:spPr>
          <a:xfrm>
            <a:off x="5418663" y="31885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57"/>
          <p:cNvSpPr txBox="1"/>
          <p:nvPr>
            <p:ph idx="1" type="subTitle"/>
          </p:nvPr>
        </p:nvSpPr>
        <p:spPr>
          <a:xfrm>
            <a:off x="467825" y="31886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Kernels/Filters</a:t>
            </a:r>
            <a:endParaRPr/>
          </a:p>
        </p:txBody>
      </p:sp>
      <p:sp>
        <p:nvSpPr>
          <p:cNvPr id="458" name="Google Shape;458;p57"/>
          <p:cNvSpPr txBox="1"/>
          <p:nvPr>
            <p:ph idx="2" type="body"/>
          </p:nvPr>
        </p:nvSpPr>
        <p:spPr>
          <a:xfrm>
            <a:off x="467825" y="35479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Filters extract meaningful features from the data. </a:t>
            </a:r>
            <a:endParaRPr/>
          </a:p>
        </p:txBody>
      </p:sp>
      <p:sp>
        <p:nvSpPr>
          <p:cNvPr id="459" name="Google Shape;459;p57"/>
          <p:cNvSpPr txBox="1"/>
          <p:nvPr>
            <p:ph idx="5" type="subTitle"/>
          </p:nvPr>
        </p:nvSpPr>
        <p:spPr>
          <a:xfrm>
            <a:off x="5637075" y="3188600"/>
            <a:ext cx="3105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Flattening and Fully Connected</a:t>
            </a:r>
            <a:endParaRPr sz="1500"/>
          </a:p>
        </p:txBody>
      </p:sp>
      <p:sp>
        <p:nvSpPr>
          <p:cNvPr id="460" name="Google Shape;460;p57"/>
          <p:cNvSpPr txBox="1"/>
          <p:nvPr>
            <p:ph idx="6" type="body"/>
          </p:nvPr>
        </p:nvSpPr>
        <p:spPr>
          <a:xfrm>
            <a:off x="5637075" y="35479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/>
              <a:t>Transformed into a flattened vector that enters a softmax activation function</a:t>
            </a:r>
            <a:endParaRPr/>
          </a:p>
        </p:txBody>
      </p:sp>
      <p:pic>
        <p:nvPicPr>
          <p:cNvPr id="461" name="Google Shape;461;p57" title="Skärmavbild 2025-03-17 kl. 12.42.3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7222" y="297500"/>
            <a:ext cx="1838776" cy="146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67" name="Google Shape;467;p58" title="Skärmavbild 2025-03-16 kl. 16.26.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75" y="1024275"/>
            <a:ext cx="5246026" cy="3094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700000" dist="371475">
              <a:srgbClr val="000000">
                <a:alpha val="23000"/>
              </a:srgbClr>
            </a:outerShdw>
          </a:effectLst>
        </p:spPr>
      </p:pic>
      <p:pic>
        <p:nvPicPr>
          <p:cNvPr id="468" name="Google Shape;468;p58" title="00133e413b.jpg"/>
          <p:cNvPicPr preferRelativeResize="0"/>
          <p:nvPr/>
        </p:nvPicPr>
        <p:blipFill rotWithShape="1">
          <a:blip r:embed="rId4">
            <a:alphaModFix amt="77000"/>
          </a:blip>
          <a:srcRect b="0" l="3185" r="0" t="0"/>
          <a:stretch/>
        </p:blipFill>
        <p:spPr>
          <a:xfrm>
            <a:off x="420875" y="1546675"/>
            <a:ext cx="1151426" cy="211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58" title="matrixcompression.gi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0300" y="1024275"/>
            <a:ext cx="2289425" cy="3094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61925">
              <a:srgbClr val="000000">
                <a:alpha val="50000"/>
              </a:srgbClr>
            </a:outerShdw>
          </a:effectLst>
        </p:spPr>
      </p:pic>
      <p:sp>
        <p:nvSpPr>
          <p:cNvPr id="470" name="Google Shape;470;p58"/>
          <p:cNvSpPr txBox="1"/>
          <p:nvPr>
            <p:ph type="title"/>
          </p:nvPr>
        </p:nvSpPr>
        <p:spPr>
          <a:xfrm>
            <a:off x="264700" y="91000"/>
            <a:ext cx="8606400" cy="10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Convolutional Neural Networks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6" name="Google Shape;476;p59"/>
          <p:cNvSpPr txBox="1"/>
          <p:nvPr>
            <p:ph type="title"/>
          </p:nvPr>
        </p:nvSpPr>
        <p:spPr>
          <a:xfrm>
            <a:off x="452575" y="596800"/>
            <a:ext cx="55374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Baseline </a:t>
            </a:r>
            <a:r>
              <a:rPr lang="en-GB">
                <a:highlight>
                  <a:srgbClr val="F6F5EC"/>
                </a:highlight>
              </a:rPr>
              <a:t>Architecture</a:t>
            </a:r>
            <a:endParaRPr>
              <a:highlight>
                <a:srgbClr val="F6F5EC"/>
              </a:highlight>
            </a:endParaRPr>
          </a:p>
        </p:txBody>
      </p:sp>
      <p:sp>
        <p:nvSpPr>
          <p:cNvPr id="477" name="Google Shape;477;p59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8" name="Google Shape;478;p59"/>
          <p:cNvSpPr/>
          <p:nvPr/>
        </p:nvSpPr>
        <p:spPr>
          <a:xfrm>
            <a:off x="394275" y="2229125"/>
            <a:ext cx="917425" cy="18652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"/>
                <a:ea typeface="Inter"/>
                <a:cs typeface="Inter"/>
                <a:sym typeface="Inter"/>
              </a:rPr>
              <a:t>Image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9" name="Google Shape;479;p59"/>
          <p:cNvSpPr/>
          <p:nvPr/>
        </p:nvSpPr>
        <p:spPr>
          <a:xfrm>
            <a:off x="1744650" y="2229125"/>
            <a:ext cx="302525" cy="18652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"/>
                <a:ea typeface="Inter"/>
                <a:cs typeface="Inter"/>
                <a:sym typeface="Inter"/>
              </a:rPr>
              <a:t>Conv2D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0" name="Google Shape;480;p59"/>
          <p:cNvSpPr/>
          <p:nvPr/>
        </p:nvSpPr>
        <p:spPr>
          <a:xfrm>
            <a:off x="2306475" y="2456600"/>
            <a:ext cx="302525" cy="14330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Inter"/>
                <a:ea typeface="Inter"/>
                <a:cs typeface="Inter"/>
                <a:sym typeface="Inter"/>
              </a:rPr>
              <a:t>Maxpool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1" name="Google Shape;481;p59"/>
          <p:cNvSpPr/>
          <p:nvPr/>
        </p:nvSpPr>
        <p:spPr>
          <a:xfrm>
            <a:off x="2830400" y="2229125"/>
            <a:ext cx="302525" cy="18652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"/>
                <a:ea typeface="Inter"/>
                <a:cs typeface="Inter"/>
                <a:sym typeface="Inter"/>
              </a:rPr>
              <a:t>Conv2D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2" name="Google Shape;482;p59"/>
          <p:cNvSpPr/>
          <p:nvPr/>
        </p:nvSpPr>
        <p:spPr>
          <a:xfrm>
            <a:off x="3482450" y="2445225"/>
            <a:ext cx="302525" cy="14330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Inter"/>
                <a:ea typeface="Inter"/>
                <a:cs typeface="Inter"/>
                <a:sym typeface="Inter"/>
              </a:rPr>
              <a:t>Maxpool</a:t>
            </a:r>
            <a:endParaRPr sz="1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3" name="Google Shape;483;p59"/>
          <p:cNvSpPr/>
          <p:nvPr/>
        </p:nvSpPr>
        <p:spPr>
          <a:xfrm>
            <a:off x="4134500" y="2229125"/>
            <a:ext cx="302525" cy="18652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"/>
                <a:ea typeface="Inter"/>
                <a:cs typeface="Inter"/>
                <a:sym typeface="Inter"/>
              </a:rPr>
              <a:t>Conv2D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4" name="Google Shape;484;p59"/>
          <p:cNvSpPr/>
          <p:nvPr/>
        </p:nvSpPr>
        <p:spPr>
          <a:xfrm>
            <a:off x="4658425" y="2514225"/>
            <a:ext cx="302525" cy="14330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Inter"/>
                <a:ea typeface="Inter"/>
                <a:cs typeface="Inter"/>
                <a:sym typeface="Inter"/>
              </a:rPr>
              <a:t>Maxpool</a:t>
            </a:r>
            <a:endParaRPr sz="1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5" name="Google Shape;485;p59"/>
          <p:cNvSpPr/>
          <p:nvPr/>
        </p:nvSpPr>
        <p:spPr>
          <a:xfrm>
            <a:off x="5834400" y="1622575"/>
            <a:ext cx="302525" cy="31769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"/>
                <a:ea typeface="Inter"/>
                <a:cs typeface="Inter"/>
                <a:sym typeface="Inter"/>
              </a:rPr>
              <a:t>Softmax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6" name="Google Shape;486;p59"/>
          <p:cNvCxnSpPr/>
          <p:nvPr/>
        </p:nvCxnSpPr>
        <p:spPr>
          <a:xfrm flipH="1" rot="10800000">
            <a:off x="5117900" y="2244300"/>
            <a:ext cx="633600" cy="33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59"/>
          <p:cNvCxnSpPr/>
          <p:nvPr/>
        </p:nvCxnSpPr>
        <p:spPr>
          <a:xfrm flipH="1" rot="10800000">
            <a:off x="5080875" y="2514225"/>
            <a:ext cx="633600" cy="33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59"/>
          <p:cNvCxnSpPr/>
          <p:nvPr/>
        </p:nvCxnSpPr>
        <p:spPr>
          <a:xfrm flipH="1" rot="10800000">
            <a:off x="5080875" y="2855300"/>
            <a:ext cx="633600" cy="33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9" name="Google Shape;489;p59"/>
          <p:cNvCxnSpPr/>
          <p:nvPr/>
        </p:nvCxnSpPr>
        <p:spPr>
          <a:xfrm flipH="1" rot="10800000">
            <a:off x="5064825" y="3291500"/>
            <a:ext cx="668100" cy="5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0" name="Google Shape;490;p59"/>
          <p:cNvCxnSpPr/>
          <p:nvPr/>
        </p:nvCxnSpPr>
        <p:spPr>
          <a:xfrm flipH="1" rot="10800000">
            <a:off x="5049675" y="3561250"/>
            <a:ext cx="646200" cy="6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59"/>
          <p:cNvCxnSpPr/>
          <p:nvPr/>
        </p:nvCxnSpPr>
        <p:spPr>
          <a:xfrm>
            <a:off x="5042100" y="3866875"/>
            <a:ext cx="654000" cy="3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2" name="Google Shape;492;p59"/>
          <p:cNvSpPr/>
          <p:nvPr/>
        </p:nvSpPr>
        <p:spPr>
          <a:xfrm>
            <a:off x="452575" y="2298125"/>
            <a:ext cx="917425" cy="18652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"/>
                <a:ea typeface="Inter"/>
                <a:cs typeface="Inter"/>
                <a:sym typeface="Inter"/>
              </a:rPr>
              <a:t>Image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3" name="Google Shape;493;p59"/>
          <p:cNvSpPr/>
          <p:nvPr/>
        </p:nvSpPr>
        <p:spPr>
          <a:xfrm>
            <a:off x="515600" y="2370775"/>
            <a:ext cx="917425" cy="18652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"/>
                <a:ea typeface="Inter"/>
                <a:cs typeface="Inter"/>
                <a:sym typeface="Inter"/>
              </a:rPr>
              <a:t>Image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4" name="Google Shape;494;p59"/>
          <p:cNvSpPr/>
          <p:nvPr/>
        </p:nvSpPr>
        <p:spPr>
          <a:xfrm>
            <a:off x="629325" y="2524825"/>
            <a:ext cx="332100" cy="2577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95" name="Google Shape;495;p59"/>
          <p:cNvCxnSpPr>
            <a:stCxn id="494" idx="3"/>
          </p:cNvCxnSpPr>
          <p:nvPr/>
        </p:nvCxnSpPr>
        <p:spPr>
          <a:xfrm flipH="1" rot="10800000">
            <a:off x="961425" y="2479375"/>
            <a:ext cx="828000" cy="17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6" name="Google Shape;496;p59"/>
          <p:cNvSpPr/>
          <p:nvPr/>
        </p:nvSpPr>
        <p:spPr>
          <a:xfrm>
            <a:off x="6399275" y="2668900"/>
            <a:ext cx="917400" cy="5610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"/>
                <a:ea typeface="Inter"/>
                <a:cs typeface="Inter"/>
                <a:sym typeface="Inter"/>
              </a:rPr>
              <a:t>Sport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7" name="Google Shape;497;p59"/>
          <p:cNvSpPr txBox="1"/>
          <p:nvPr/>
        </p:nvSpPr>
        <p:spPr>
          <a:xfrm>
            <a:off x="6399275" y="432175"/>
            <a:ext cx="23337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-GB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 conv Layers with 32 filters of size 3x3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-GB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Maxpooling layer after each Convlayer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Roboto"/>
                <a:ea typeface="Roboto"/>
                <a:cs typeface="Roboto"/>
                <a:sym typeface="Roboto"/>
              </a:rPr>
              <a:t>Objective function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3" name="Google Shape;503;p60"/>
          <p:cNvSpPr txBox="1"/>
          <p:nvPr>
            <p:ph idx="1" type="body"/>
          </p:nvPr>
        </p:nvSpPr>
        <p:spPr>
          <a:xfrm>
            <a:off x="2226225" y="1152475"/>
            <a:ext cx="2653200" cy="533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 fontScale="25000"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-GB" sz="6600" u="sng">
                <a:latin typeface="Roboto"/>
                <a:ea typeface="Roboto"/>
                <a:cs typeface="Roboto"/>
                <a:sym typeface="Roboto"/>
              </a:rPr>
              <a:t>Categorical cross entropy</a:t>
            </a:r>
            <a:endParaRPr b="1" sz="6600" u="sng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04" name="Google Shape;504;p60" title="99123a2133aa09f1c75c0c4cc1f2569d.png"/>
          <p:cNvPicPr preferRelativeResize="0"/>
          <p:nvPr/>
        </p:nvPicPr>
        <p:blipFill rotWithShape="1">
          <a:blip r:embed="rId3">
            <a:alphaModFix/>
          </a:blip>
          <a:srcRect b="12342" l="5437" r="0" t="0"/>
          <a:stretch/>
        </p:blipFill>
        <p:spPr>
          <a:xfrm>
            <a:off x="415725" y="1017725"/>
            <a:ext cx="1810500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60" title="38de276359385604cd1860ca7b762372.png"/>
          <p:cNvPicPr preferRelativeResize="0"/>
          <p:nvPr/>
        </p:nvPicPr>
        <p:blipFill rotWithShape="1">
          <a:blip r:embed="rId4">
            <a:alphaModFix/>
          </a:blip>
          <a:srcRect b="0" l="5203" r="3347" t="0"/>
          <a:stretch/>
        </p:blipFill>
        <p:spPr>
          <a:xfrm>
            <a:off x="415725" y="1777300"/>
            <a:ext cx="3667250" cy="10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60" title="96d41fbf12cc9c7368f01556c20ac5f3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0875" y="1977325"/>
            <a:ext cx="1514475" cy="676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7" name="Google Shape;507;p60"/>
          <p:cNvCxnSpPr>
            <a:stCxn id="505" idx="3"/>
            <a:endCxn id="506" idx="1"/>
          </p:cNvCxnSpPr>
          <p:nvPr/>
        </p:nvCxnSpPr>
        <p:spPr>
          <a:xfrm>
            <a:off x="4082975" y="2315463"/>
            <a:ext cx="56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08" name="Google Shape;508;p60" title="8130163e382b4aa9078dbb1e430bdc57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6175" y="2678025"/>
            <a:ext cx="4163438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60"/>
          <p:cNvSpPr txBox="1"/>
          <p:nvPr>
            <p:ph idx="1" type="body"/>
          </p:nvPr>
        </p:nvSpPr>
        <p:spPr>
          <a:xfrm>
            <a:off x="6165300" y="2073188"/>
            <a:ext cx="2345700" cy="533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 fontScale="32500" lnSpcReduction="20000"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-GB" sz="6600" u="sng">
                <a:latin typeface="Roboto"/>
                <a:ea typeface="Roboto"/>
                <a:cs typeface="Roboto"/>
                <a:sym typeface="Roboto"/>
              </a:rPr>
              <a:t>Softmax Layer</a:t>
            </a:r>
            <a:endParaRPr b="1" sz="6600" u="sng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0" name="Google Shape;510;p60"/>
          <p:cNvSpPr txBox="1"/>
          <p:nvPr/>
        </p:nvSpPr>
        <p:spPr>
          <a:xfrm>
            <a:off x="520575" y="2936925"/>
            <a:ext cx="3801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Method of penalising confident incorrect predictions made from </a:t>
            </a: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class</a:t>
            </a: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-wise log probabilities.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1" name="Google Shape;511;p60"/>
          <p:cNvSpPr txBox="1"/>
          <p:nvPr/>
        </p:nvSpPr>
        <p:spPr>
          <a:xfrm>
            <a:off x="4762800" y="3395325"/>
            <a:ext cx="3970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Converts logits into probability distributions over n classes.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2" name="Google Shape;512;p60"/>
          <p:cNvCxnSpPr>
            <a:stCxn id="504" idx="1"/>
            <a:endCxn id="513" idx="1"/>
          </p:cNvCxnSpPr>
          <p:nvPr/>
        </p:nvCxnSpPr>
        <p:spPr>
          <a:xfrm flipH="1">
            <a:off x="388425" y="1355863"/>
            <a:ext cx="27300" cy="2496900"/>
          </a:xfrm>
          <a:prstGeom prst="bentConnector3">
            <a:avLst>
              <a:gd fmla="val 97216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13" name="Google Shape;513;p60" title="94d66b694673bb1b685cff972a3d7bfd.png"/>
          <p:cNvPicPr preferRelativeResize="0"/>
          <p:nvPr/>
        </p:nvPicPr>
        <p:blipFill rotWithShape="1">
          <a:blip r:embed="rId7">
            <a:alphaModFix/>
          </a:blip>
          <a:srcRect b="19852" l="0" r="0" t="0"/>
          <a:stretch/>
        </p:blipFill>
        <p:spPr>
          <a:xfrm>
            <a:off x="388450" y="3607225"/>
            <a:ext cx="1639425" cy="49082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60"/>
          <p:cNvSpPr txBox="1"/>
          <p:nvPr/>
        </p:nvSpPr>
        <p:spPr>
          <a:xfrm>
            <a:off x="1973475" y="3638888"/>
            <a:ext cx="181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 u="sng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Gradient Descent</a:t>
            </a:r>
            <a:endParaRPr b="1" sz="1600" u="sng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15" name="Google Shape;515;p60" title="24cd69e3c92fa013734fd2217eaf3b2e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0575" y="4098050"/>
            <a:ext cx="3667250" cy="972375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60"/>
          <p:cNvSpPr txBox="1"/>
          <p:nvPr/>
        </p:nvSpPr>
        <p:spPr>
          <a:xfrm>
            <a:off x="4521900" y="4304025"/>
            <a:ext cx="4310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7" name="Google Shape;517;p60"/>
          <p:cNvSpPr/>
          <p:nvPr/>
        </p:nvSpPr>
        <p:spPr>
          <a:xfrm>
            <a:off x="4572000" y="4242875"/>
            <a:ext cx="3667200" cy="74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Optimise the loss function using gradient descent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Roboto"/>
                <a:ea typeface="Roboto"/>
                <a:cs typeface="Roboto"/>
                <a:sym typeface="Roboto"/>
              </a:rPr>
              <a:t>Optimiser Functions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3" name="Google Shape;523;p61"/>
          <p:cNvSpPr txBox="1"/>
          <p:nvPr>
            <p:ph idx="1" type="body"/>
          </p:nvPr>
        </p:nvSpPr>
        <p:spPr>
          <a:xfrm>
            <a:off x="311700" y="2859150"/>
            <a:ext cx="1288800" cy="5052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RMSPROP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24" name="Google Shape;524;p61" title="4501456bc75daf4d6ec3039e15e177c8.png"/>
          <p:cNvPicPr preferRelativeResize="0"/>
          <p:nvPr/>
        </p:nvPicPr>
        <p:blipFill rotWithShape="1">
          <a:blip r:embed="rId3">
            <a:alphaModFix/>
          </a:blip>
          <a:srcRect b="9215" l="10562" r="0" t="12291"/>
          <a:stretch/>
        </p:blipFill>
        <p:spPr>
          <a:xfrm>
            <a:off x="373475" y="2443851"/>
            <a:ext cx="1288875" cy="41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61" title="f93187a5f33ebec9a7d9971e34886c3e.png"/>
          <p:cNvPicPr preferRelativeResize="0"/>
          <p:nvPr/>
        </p:nvPicPr>
        <p:blipFill rotWithShape="1">
          <a:blip r:embed="rId4">
            <a:alphaModFix/>
          </a:blip>
          <a:srcRect b="5139" l="8491" r="0" t="8047"/>
          <a:stretch/>
        </p:blipFill>
        <p:spPr>
          <a:xfrm>
            <a:off x="373474" y="3982826"/>
            <a:ext cx="1846975" cy="87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61" title="9d10ab612d7f6d0ad601268df0c09305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918" y="2350475"/>
            <a:ext cx="4149682" cy="273865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61"/>
          <p:cNvSpPr txBox="1"/>
          <p:nvPr/>
        </p:nvSpPr>
        <p:spPr>
          <a:xfrm>
            <a:off x="4194921" y="1072225"/>
            <a:ext cx="39927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ADAM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28" name="Google Shape;528;p61"/>
          <p:cNvSpPr txBox="1"/>
          <p:nvPr/>
        </p:nvSpPr>
        <p:spPr>
          <a:xfrm>
            <a:off x="311700" y="1072225"/>
            <a:ext cx="648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SGD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9" name="Google Shape;529;p61"/>
          <p:cNvCxnSpPr>
            <a:stCxn id="528" idx="1"/>
            <a:endCxn id="524" idx="1"/>
          </p:cNvCxnSpPr>
          <p:nvPr/>
        </p:nvCxnSpPr>
        <p:spPr>
          <a:xfrm>
            <a:off x="311700" y="1295425"/>
            <a:ext cx="61800" cy="1356000"/>
          </a:xfrm>
          <a:prstGeom prst="bentConnector3">
            <a:avLst>
              <a:gd fmla="val -3853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30" name="Google Shape;530;p61" title="94c2dd902b844cb58a9337edb3bb0b5b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4500" y="1526383"/>
            <a:ext cx="3652127" cy="8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61" title="3d81075ea3cda546d81cf1f34c5f799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4501" y="3303000"/>
            <a:ext cx="3831365" cy="57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2" name="Google Shape;532;p61"/>
          <p:cNvCxnSpPr>
            <a:stCxn id="523" idx="1"/>
            <a:endCxn id="525" idx="1"/>
          </p:cNvCxnSpPr>
          <p:nvPr/>
        </p:nvCxnSpPr>
        <p:spPr>
          <a:xfrm>
            <a:off x="311700" y="3111750"/>
            <a:ext cx="61800" cy="1308000"/>
          </a:xfrm>
          <a:prstGeom prst="bentConnector3">
            <a:avLst>
              <a:gd fmla="val -3853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33" name="Google Shape;533;p61" title="312b2d7a2007093eeada8db2e45af93a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94922" y="1460925"/>
            <a:ext cx="2247803" cy="8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8" name="Google Shape;538;p62" title="output (16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295" y="0"/>
            <a:ext cx="792781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